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1089600" cy="36576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7600"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7600"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7600"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7600"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7600"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5pPr>
    <a:lvl6pPr marL="2286000" algn="l" defTabSz="914400" rtl="0" eaLnBrk="1" latinLnBrk="0" hangingPunct="1">
      <a:defRPr sz="7600"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6pPr>
    <a:lvl7pPr marL="2743200" algn="l" defTabSz="914400" rtl="0" eaLnBrk="1" latinLnBrk="0" hangingPunct="1">
      <a:defRPr sz="7600"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7pPr>
    <a:lvl8pPr marL="3200400" algn="l" defTabSz="914400" rtl="0" eaLnBrk="1" latinLnBrk="0" hangingPunct="1">
      <a:defRPr sz="7600"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8pPr>
    <a:lvl9pPr marL="3657600" algn="l" defTabSz="914400" rtl="0" eaLnBrk="1" latinLnBrk="0" hangingPunct="1">
      <a:defRPr sz="7600" kern="1200">
        <a:solidFill>
          <a:schemeClr val="tx1"/>
        </a:solidFill>
        <a:latin typeface="Arial" charset="0"/>
        <a:ea typeface="ＭＳ Ｐゴシック" pitchFamily="34" charset="-128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20"/>
    <p:restoredTop sz="94660"/>
  </p:normalViewPr>
  <p:slideViewPr>
    <p:cSldViewPr snapToGrid="0">
      <p:cViewPr>
        <p:scale>
          <a:sx n="30" d="100"/>
          <a:sy n="30" d="100"/>
        </p:scale>
        <p:origin x="-2496" y="-72"/>
      </p:cViewPr>
      <p:guideLst>
        <p:guide orient="horz" pos="11520"/>
        <p:guide pos="979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gif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32038" y="11361738"/>
            <a:ext cx="26425525" cy="7840662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4075" y="20726400"/>
            <a:ext cx="21761450" cy="93472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163" y="1465263"/>
            <a:ext cx="27981275" cy="6096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4163" y="8534400"/>
            <a:ext cx="27981275" cy="241379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2540913" y="1465263"/>
            <a:ext cx="6994525" cy="3120707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54163" y="1465263"/>
            <a:ext cx="20834350" cy="312070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163" y="1465263"/>
            <a:ext cx="27981275" cy="6096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163" y="8534400"/>
            <a:ext cx="27981275" cy="24137938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863" y="23502938"/>
            <a:ext cx="26425525" cy="726440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5863" y="15501938"/>
            <a:ext cx="26425525" cy="8001000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163" y="1465263"/>
            <a:ext cx="27981275" cy="6096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4163" y="8534400"/>
            <a:ext cx="13914437" cy="24137938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21000" y="8534400"/>
            <a:ext cx="13914438" cy="24137938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163" y="1465263"/>
            <a:ext cx="27981275" cy="6096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54163" y="8186738"/>
            <a:ext cx="13736637" cy="34131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54163" y="11599863"/>
            <a:ext cx="13736637" cy="210724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792450" y="8186738"/>
            <a:ext cx="13742988" cy="34131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792450" y="11599863"/>
            <a:ext cx="13742988" cy="210724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163" y="1465263"/>
            <a:ext cx="27981275" cy="6096000"/>
          </a:xfrm>
          <a:prstGeom prst="rect">
            <a:avLst/>
          </a:prstGeom>
        </p:spPr>
        <p:txBody>
          <a:bodyPr vert="horz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163" y="1455738"/>
            <a:ext cx="10228262" cy="619760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55488" y="1455738"/>
            <a:ext cx="17379950" cy="31216600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54163" y="7653338"/>
            <a:ext cx="10228262" cy="25019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3" y="25603200"/>
            <a:ext cx="18653125" cy="302260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4413" y="3268663"/>
            <a:ext cx="18653125" cy="21945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13" y="28625800"/>
            <a:ext cx="18653125" cy="4292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18" Type="http://schemas.openxmlformats.org/officeDocument/2006/relationships/image" Target="../media/image6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7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21590000"/>
            <a:ext cx="31089600" cy="14986000"/>
          </a:xfrm>
          <a:prstGeom prst="rect">
            <a:avLst/>
          </a:prstGeom>
          <a:gradFill flip="none" rotWithShape="1">
            <a:gsLst>
              <a:gs pos="0">
                <a:srgbClr val="A7CCFF"/>
              </a:gs>
              <a:gs pos="100000">
                <a:srgbClr val="FFFFFF"/>
              </a:gs>
            </a:gsLst>
            <a:lin ang="162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eaLnBrk="0" hangingPunct="0">
              <a:defRPr/>
            </a:pPr>
            <a:endParaRPr lang="en-US" sz="2400"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6" name="Picture 5" descr="NScD science banner 2-5 red.jpg"/>
          <p:cNvPicPr>
            <a:picLocks noChangeAspect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34366200"/>
            <a:ext cx="310896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8100" dir="2700000" rotWithShape="0">
              <a:srgbClr val="808080">
                <a:alpha val="42999"/>
              </a:srgbClr>
            </a:outerShdw>
          </a:effectLst>
        </p:spPr>
      </p:pic>
      <p:pic>
        <p:nvPicPr>
          <p:cNvPr id="1028" name="Picture 8" descr="NScD science banner_2-5.jpg"/>
          <p:cNvPicPr>
            <a:picLocks noChangeAspect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0" y="34775775"/>
            <a:ext cx="31089600" cy="1800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9" name="Picture 9" descr="ORNL_logo_bevel_smart-white.tif"/>
          <p:cNvPicPr>
            <a:picLocks noChangeAspect="1"/>
          </p:cNvPicPr>
          <p:nvPr userDrawn="1"/>
        </p:nvPicPr>
        <p:blipFill>
          <a:blip r:embed="rId15"/>
          <a:srcRect/>
          <a:stretch>
            <a:fillRect/>
          </a:stretch>
        </p:blipFill>
        <p:spPr bwMode="auto">
          <a:xfrm>
            <a:off x="27832050" y="35123438"/>
            <a:ext cx="2516188" cy="1284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10" descr="sns1_beveled_white.tif"/>
          <p:cNvPicPr>
            <a:picLocks noChangeAspect="1"/>
          </p:cNvPicPr>
          <p:nvPr userDrawn="1"/>
        </p:nvPicPr>
        <p:blipFill>
          <a:blip r:embed="rId16"/>
          <a:srcRect/>
          <a:stretch>
            <a:fillRect/>
          </a:stretch>
        </p:blipFill>
        <p:spPr bwMode="auto">
          <a:xfrm>
            <a:off x="24938038" y="35028188"/>
            <a:ext cx="2139950" cy="14716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1" name="Picture 11" descr="HFIR logo_white lines.tif"/>
          <p:cNvPicPr>
            <a:picLocks noChangeAspect="1"/>
          </p:cNvPicPr>
          <p:nvPr userDrawn="1"/>
        </p:nvPicPr>
        <p:blipFill>
          <a:blip r:embed="rId17"/>
          <a:srcRect/>
          <a:stretch>
            <a:fillRect/>
          </a:stretch>
        </p:blipFill>
        <p:spPr bwMode="auto">
          <a:xfrm>
            <a:off x="21837650" y="35001200"/>
            <a:ext cx="3238500" cy="1454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2" name="Picture 9" descr="NScD Neutron Sciences words.tif"/>
          <p:cNvPicPr>
            <a:picLocks/>
          </p:cNvPicPr>
          <p:nvPr userDrawn="1"/>
        </p:nvPicPr>
        <p:blipFill>
          <a:blip r:embed="rId18"/>
          <a:srcRect/>
          <a:stretch>
            <a:fillRect/>
          </a:stretch>
        </p:blipFill>
        <p:spPr bwMode="auto">
          <a:xfrm>
            <a:off x="21761450" y="2524125"/>
            <a:ext cx="5105400" cy="446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3" name="Picture 10" descr="NScD logo_PPT.tif"/>
          <p:cNvPicPr>
            <a:picLocks noChangeAspect="1"/>
          </p:cNvPicPr>
          <p:nvPr userDrawn="1"/>
        </p:nvPicPr>
        <p:blipFill>
          <a:blip r:embed="rId19"/>
          <a:srcRect/>
          <a:stretch>
            <a:fillRect/>
          </a:stretch>
        </p:blipFill>
        <p:spPr bwMode="auto">
          <a:xfrm>
            <a:off x="27138313" y="161925"/>
            <a:ext cx="3894137" cy="3825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867150" rtl="0" eaLnBrk="0" fontAlgn="base" hangingPunct="0">
        <a:spcBef>
          <a:spcPct val="0"/>
        </a:spcBef>
        <a:spcAft>
          <a:spcPct val="0"/>
        </a:spcAft>
        <a:defRPr sz="18600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defTabSz="3867150" rtl="0" eaLnBrk="0" fontAlgn="base" hangingPunct="0">
        <a:spcBef>
          <a:spcPct val="0"/>
        </a:spcBef>
        <a:spcAft>
          <a:spcPct val="0"/>
        </a:spcAft>
        <a:defRPr sz="18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defTabSz="3867150" rtl="0" eaLnBrk="0" fontAlgn="base" hangingPunct="0">
        <a:spcBef>
          <a:spcPct val="0"/>
        </a:spcBef>
        <a:spcAft>
          <a:spcPct val="0"/>
        </a:spcAft>
        <a:defRPr sz="18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defTabSz="3867150" rtl="0" eaLnBrk="0" fontAlgn="base" hangingPunct="0">
        <a:spcBef>
          <a:spcPct val="0"/>
        </a:spcBef>
        <a:spcAft>
          <a:spcPct val="0"/>
        </a:spcAft>
        <a:defRPr sz="18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defTabSz="3867150" rtl="0" eaLnBrk="0" fontAlgn="base" hangingPunct="0">
        <a:spcBef>
          <a:spcPct val="0"/>
        </a:spcBef>
        <a:spcAft>
          <a:spcPct val="0"/>
        </a:spcAft>
        <a:defRPr sz="18600">
          <a:solidFill>
            <a:schemeClr val="tx2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defTabSz="3867150" rtl="0" fontAlgn="base">
        <a:spcBef>
          <a:spcPct val="0"/>
        </a:spcBef>
        <a:spcAft>
          <a:spcPct val="0"/>
        </a:spcAft>
        <a:defRPr sz="18600">
          <a:solidFill>
            <a:schemeClr val="tx2"/>
          </a:solidFill>
          <a:latin typeface="Arial" charset="0"/>
        </a:defRPr>
      </a:lvl6pPr>
      <a:lvl7pPr marL="914400" algn="ctr" defTabSz="3867150" rtl="0" fontAlgn="base">
        <a:spcBef>
          <a:spcPct val="0"/>
        </a:spcBef>
        <a:spcAft>
          <a:spcPct val="0"/>
        </a:spcAft>
        <a:defRPr sz="18600">
          <a:solidFill>
            <a:schemeClr val="tx2"/>
          </a:solidFill>
          <a:latin typeface="Arial" charset="0"/>
        </a:defRPr>
      </a:lvl7pPr>
      <a:lvl8pPr marL="1371600" algn="ctr" defTabSz="3867150" rtl="0" fontAlgn="base">
        <a:spcBef>
          <a:spcPct val="0"/>
        </a:spcBef>
        <a:spcAft>
          <a:spcPct val="0"/>
        </a:spcAft>
        <a:defRPr sz="18600">
          <a:solidFill>
            <a:schemeClr val="tx2"/>
          </a:solidFill>
          <a:latin typeface="Arial" charset="0"/>
        </a:defRPr>
      </a:lvl8pPr>
      <a:lvl9pPr marL="1828800" algn="ctr" defTabSz="3867150" rtl="0" fontAlgn="base">
        <a:spcBef>
          <a:spcPct val="0"/>
        </a:spcBef>
        <a:spcAft>
          <a:spcPct val="0"/>
        </a:spcAft>
        <a:defRPr sz="18600">
          <a:solidFill>
            <a:schemeClr val="tx2"/>
          </a:solidFill>
          <a:latin typeface="Arial" charset="0"/>
        </a:defRPr>
      </a:lvl9pPr>
    </p:titleStyle>
    <p:bodyStyle>
      <a:lvl1pPr marL="1449388" indent="-1449388" algn="l" defTabSz="3867150" rtl="0" eaLnBrk="0" fontAlgn="base" hangingPunct="0">
        <a:spcBef>
          <a:spcPct val="20000"/>
        </a:spcBef>
        <a:spcAft>
          <a:spcPct val="0"/>
        </a:spcAft>
        <a:buChar char="•"/>
        <a:defRPr sz="135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3141663" indent="-1208088" algn="l" defTabSz="3867150" rtl="0" eaLnBrk="0" fontAlgn="base" hangingPunct="0">
        <a:spcBef>
          <a:spcPct val="20000"/>
        </a:spcBef>
        <a:spcAft>
          <a:spcPct val="0"/>
        </a:spcAft>
        <a:buChar char="–"/>
        <a:defRPr sz="11800">
          <a:solidFill>
            <a:schemeClr val="tx1"/>
          </a:solidFill>
          <a:latin typeface="+mn-lt"/>
          <a:ea typeface="ＭＳ Ｐゴシック" charset="-128"/>
        </a:defRPr>
      </a:lvl2pPr>
      <a:lvl3pPr marL="4833938" indent="-966788" algn="l" defTabSz="3867150" rtl="0" eaLnBrk="0" fontAlgn="base" hangingPunct="0">
        <a:spcBef>
          <a:spcPct val="20000"/>
        </a:spcBef>
        <a:spcAft>
          <a:spcPct val="0"/>
        </a:spcAft>
        <a:buChar char="•"/>
        <a:defRPr sz="10100">
          <a:solidFill>
            <a:schemeClr val="tx1"/>
          </a:solidFill>
          <a:latin typeface="+mn-lt"/>
          <a:ea typeface="ＭＳ Ｐゴシック" charset="-128"/>
        </a:defRPr>
      </a:lvl3pPr>
      <a:lvl4pPr marL="6765925" indent="-966788" algn="l" defTabSz="3867150" rtl="0" eaLnBrk="0" fontAlgn="base" hangingPunct="0">
        <a:spcBef>
          <a:spcPct val="20000"/>
        </a:spcBef>
        <a:spcAft>
          <a:spcPct val="0"/>
        </a:spcAft>
        <a:buChar char="–"/>
        <a:defRPr sz="8500">
          <a:solidFill>
            <a:schemeClr val="tx1"/>
          </a:solidFill>
          <a:latin typeface="+mn-lt"/>
          <a:ea typeface="ＭＳ Ｐゴシック" charset="-128"/>
        </a:defRPr>
      </a:lvl4pPr>
      <a:lvl5pPr marL="8699500" indent="-966788" algn="l" defTabSz="3867150" rtl="0" eaLnBrk="0" fontAlgn="base" hangingPunct="0">
        <a:spcBef>
          <a:spcPct val="20000"/>
        </a:spcBef>
        <a:spcAft>
          <a:spcPct val="0"/>
        </a:spcAft>
        <a:buChar char="»"/>
        <a:defRPr sz="8500">
          <a:solidFill>
            <a:schemeClr val="tx1"/>
          </a:solidFill>
          <a:latin typeface="+mn-lt"/>
          <a:ea typeface="ＭＳ Ｐゴシック" charset="-128"/>
        </a:defRPr>
      </a:lvl5pPr>
      <a:lvl6pPr marL="9156700" indent="-966788" algn="l" defTabSz="3867150" rtl="0" fontAlgn="base">
        <a:spcBef>
          <a:spcPct val="20000"/>
        </a:spcBef>
        <a:spcAft>
          <a:spcPct val="0"/>
        </a:spcAft>
        <a:buChar char="»"/>
        <a:defRPr sz="8500">
          <a:solidFill>
            <a:schemeClr val="tx1"/>
          </a:solidFill>
          <a:latin typeface="+mn-lt"/>
          <a:ea typeface="ＭＳ Ｐゴシック" charset="-128"/>
        </a:defRPr>
      </a:lvl6pPr>
      <a:lvl7pPr marL="9613900" indent="-966788" algn="l" defTabSz="3867150" rtl="0" fontAlgn="base">
        <a:spcBef>
          <a:spcPct val="20000"/>
        </a:spcBef>
        <a:spcAft>
          <a:spcPct val="0"/>
        </a:spcAft>
        <a:buChar char="»"/>
        <a:defRPr sz="8500">
          <a:solidFill>
            <a:schemeClr val="tx1"/>
          </a:solidFill>
          <a:latin typeface="+mn-lt"/>
          <a:ea typeface="ＭＳ Ｐゴシック" charset="-128"/>
        </a:defRPr>
      </a:lvl7pPr>
      <a:lvl8pPr marL="10071100" indent="-966788" algn="l" defTabSz="3867150" rtl="0" fontAlgn="base">
        <a:spcBef>
          <a:spcPct val="20000"/>
        </a:spcBef>
        <a:spcAft>
          <a:spcPct val="0"/>
        </a:spcAft>
        <a:buChar char="»"/>
        <a:defRPr sz="8500">
          <a:solidFill>
            <a:schemeClr val="tx1"/>
          </a:solidFill>
          <a:latin typeface="+mn-lt"/>
          <a:ea typeface="ＭＳ Ｐゴシック" charset="-128"/>
        </a:defRPr>
      </a:lvl8pPr>
      <a:lvl9pPr marL="10528300" indent="-966788" algn="l" defTabSz="3867150" rtl="0" fontAlgn="base">
        <a:spcBef>
          <a:spcPct val="20000"/>
        </a:spcBef>
        <a:spcAft>
          <a:spcPct val="0"/>
        </a:spcAft>
        <a:buChar char="»"/>
        <a:defRPr sz="8500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gif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13"/>
          <p:cNvSpPr>
            <a:spLocks noChangeArrowheads="1"/>
          </p:cNvSpPr>
          <p:nvPr/>
        </p:nvSpPr>
        <p:spPr bwMode="auto">
          <a:xfrm>
            <a:off x="838200" y="3224213"/>
            <a:ext cx="26193750" cy="114300"/>
          </a:xfrm>
          <a:prstGeom prst="rect">
            <a:avLst/>
          </a:prstGeom>
          <a:solidFill>
            <a:srgbClr val="032FE3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 sz="2400"/>
          </a:p>
        </p:txBody>
      </p:sp>
      <p:sp>
        <p:nvSpPr>
          <p:cNvPr id="2051" name="Text Box 14"/>
          <p:cNvSpPr txBox="1">
            <a:spLocks noChangeArrowheads="1"/>
          </p:cNvSpPr>
          <p:nvPr/>
        </p:nvSpPr>
        <p:spPr bwMode="auto">
          <a:xfrm>
            <a:off x="800099" y="877872"/>
            <a:ext cx="25214263" cy="22698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spcBef>
                <a:spcPts val="300"/>
              </a:spcBef>
            </a:pPr>
            <a:r>
              <a:rPr lang="en-US" sz="8500" dirty="0">
                <a:solidFill>
                  <a:srgbClr val="032FE3"/>
                </a:solidFill>
                <a:latin typeface="Impact" pitchFamily="34" charset="0"/>
              </a:rPr>
              <a:t>Streaming and processing of data in real </a:t>
            </a:r>
            <a:r>
              <a:rPr lang="en-US" sz="8500" dirty="0" smtClean="0">
                <a:solidFill>
                  <a:srgbClr val="032FE3"/>
                </a:solidFill>
                <a:latin typeface="Impact" pitchFamily="34" charset="0"/>
              </a:rPr>
              <a:t>time</a:t>
            </a:r>
          </a:p>
          <a:p>
            <a:pPr eaLnBrk="0" hangingPunct="0">
              <a:spcBef>
                <a:spcPts val="300"/>
              </a:spcBef>
            </a:pPr>
            <a:r>
              <a:rPr lang="en-US" sz="5400" dirty="0">
                <a:solidFill>
                  <a:srgbClr val="032FE3"/>
                </a:solidFill>
                <a:latin typeface="Impact" pitchFamily="34" charset="0"/>
              </a:rPr>
              <a:t>Stuart </a:t>
            </a:r>
            <a:r>
              <a:rPr lang="en-US" sz="5400" dirty="0" smtClean="0">
                <a:solidFill>
                  <a:srgbClr val="032FE3"/>
                </a:solidFill>
                <a:latin typeface="Impact" pitchFamily="34" charset="0"/>
              </a:rPr>
              <a:t>Campbell, </a:t>
            </a:r>
            <a:r>
              <a:rPr lang="en-US" sz="5400" dirty="0">
                <a:solidFill>
                  <a:srgbClr val="032FE3"/>
                </a:solidFill>
                <a:latin typeface="Impact" pitchFamily="34" charset="0"/>
              </a:rPr>
              <a:t>Nick </a:t>
            </a:r>
            <a:r>
              <a:rPr lang="en-US" sz="5400" dirty="0" smtClean="0">
                <a:solidFill>
                  <a:srgbClr val="032FE3"/>
                </a:solidFill>
                <a:latin typeface="Impact" pitchFamily="34" charset="0"/>
              </a:rPr>
              <a:t>Draper, </a:t>
            </a:r>
            <a:r>
              <a:rPr lang="en-US" sz="5400" dirty="0" err="1">
                <a:solidFill>
                  <a:srgbClr val="032FE3"/>
                </a:solidFill>
                <a:latin typeface="Impact" pitchFamily="34" charset="0"/>
              </a:rPr>
              <a:t>Janik</a:t>
            </a:r>
            <a:r>
              <a:rPr lang="en-US" sz="5400" dirty="0">
                <a:solidFill>
                  <a:srgbClr val="032FE3"/>
                </a:solidFill>
                <a:latin typeface="Impact" pitchFamily="34" charset="0"/>
              </a:rPr>
              <a:t> </a:t>
            </a:r>
            <a:r>
              <a:rPr lang="en-US" sz="5400" dirty="0" err="1" smtClean="0">
                <a:solidFill>
                  <a:srgbClr val="032FE3"/>
                </a:solidFill>
                <a:latin typeface="Impact" pitchFamily="34" charset="0"/>
              </a:rPr>
              <a:t>Zikovsky</a:t>
            </a:r>
            <a:r>
              <a:rPr lang="en-US" sz="5400" dirty="0" smtClean="0">
                <a:solidFill>
                  <a:srgbClr val="032FE3"/>
                </a:solidFill>
                <a:latin typeface="Impact" pitchFamily="34" charset="0"/>
              </a:rPr>
              <a:t>, </a:t>
            </a:r>
            <a:r>
              <a:rPr lang="en-US" sz="5400" dirty="0">
                <a:solidFill>
                  <a:srgbClr val="032FE3"/>
                </a:solidFill>
                <a:latin typeface="Impact" pitchFamily="34" charset="0"/>
              </a:rPr>
              <a:t>Russell </a:t>
            </a:r>
            <a:r>
              <a:rPr lang="en-US" sz="5400" dirty="0" smtClean="0">
                <a:solidFill>
                  <a:srgbClr val="032FE3"/>
                </a:solidFill>
                <a:latin typeface="Impact" pitchFamily="34" charset="0"/>
              </a:rPr>
              <a:t>Taylor, </a:t>
            </a:r>
            <a:r>
              <a:rPr lang="en-US" sz="5400" dirty="0">
                <a:solidFill>
                  <a:srgbClr val="032FE3"/>
                </a:solidFill>
                <a:latin typeface="Impact" pitchFamily="34" charset="0"/>
              </a:rPr>
              <a:t>Ross </a:t>
            </a:r>
            <a:r>
              <a:rPr lang="en-US" sz="5400" dirty="0" smtClean="0">
                <a:solidFill>
                  <a:srgbClr val="032FE3"/>
                </a:solidFill>
                <a:latin typeface="Impact" pitchFamily="34" charset="0"/>
              </a:rPr>
              <a:t>Miller</a:t>
            </a:r>
            <a:endParaRPr lang="en-US" sz="5400" dirty="0"/>
          </a:p>
        </p:txBody>
      </p:sp>
      <p:sp>
        <p:nvSpPr>
          <p:cNvPr id="2060" name="TextBox 11"/>
          <p:cNvSpPr txBox="1">
            <a:spLocks noChangeArrowheads="1"/>
          </p:cNvSpPr>
          <p:nvPr/>
        </p:nvSpPr>
        <p:spPr bwMode="auto">
          <a:xfrm>
            <a:off x="16992600" y="33078737"/>
            <a:ext cx="14097000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3000" b="1" dirty="0"/>
              <a:t>	ORNL is managed by UT-Battelle, LLC, under contract </a:t>
            </a:r>
          </a:p>
          <a:p>
            <a:r>
              <a:rPr lang="en-US" sz="3000" b="1" dirty="0"/>
              <a:t>	DE-AC05-00OR22725 for the U.S. Department of Energy</a:t>
            </a:r>
            <a:r>
              <a:rPr lang="en-US" sz="3000" b="1" dirty="0" smtClean="0"/>
              <a:t>.</a:t>
            </a:r>
            <a:endParaRPr lang="en-US" sz="3200" dirty="0"/>
          </a:p>
        </p:txBody>
      </p:sp>
      <p:sp>
        <p:nvSpPr>
          <p:cNvPr id="2" name="Text Box 25"/>
          <p:cNvSpPr txBox="1">
            <a:spLocks noChangeArrowheads="1"/>
          </p:cNvSpPr>
          <p:nvPr/>
        </p:nvSpPr>
        <p:spPr bwMode="auto">
          <a:xfrm>
            <a:off x="838200" y="9492069"/>
            <a:ext cx="8837613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6000"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Impact"/>
                <a:ea typeface="Arial" charset="0"/>
                <a:cs typeface="Impact"/>
              </a:rPr>
              <a:t>Design:</a:t>
            </a:r>
            <a:endParaRPr lang="en-US" sz="6000"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latin typeface="Impact"/>
              <a:ea typeface="Arial" charset="0"/>
              <a:cs typeface="Impact"/>
            </a:endParaRPr>
          </a:p>
        </p:txBody>
      </p:sp>
      <p:sp>
        <p:nvSpPr>
          <p:cNvPr id="3" name="TextBox 13"/>
          <p:cNvSpPr txBox="1">
            <a:spLocks noChangeArrowheads="1"/>
          </p:cNvSpPr>
          <p:nvPr/>
        </p:nvSpPr>
        <p:spPr bwMode="auto">
          <a:xfrm>
            <a:off x="838200" y="4004132"/>
            <a:ext cx="3692036" cy="1015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6000"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Impact"/>
                <a:ea typeface="+mn-ea"/>
                <a:cs typeface="Impact"/>
              </a:rPr>
              <a:t>Motivation:</a:t>
            </a:r>
            <a:endParaRPr lang="en-US" sz="6000"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latin typeface="Impact"/>
              <a:ea typeface="+mn-ea"/>
              <a:cs typeface="Impac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8480" y="27649776"/>
            <a:ext cx="13412787" cy="5194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3171" y="13022316"/>
            <a:ext cx="9982415" cy="63409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4536" y="5001947"/>
            <a:ext cx="10840677" cy="4490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3" name="Text Box 25"/>
          <p:cNvSpPr txBox="1">
            <a:spLocks noChangeArrowheads="1"/>
          </p:cNvSpPr>
          <p:nvPr/>
        </p:nvSpPr>
        <p:spPr bwMode="auto">
          <a:xfrm>
            <a:off x="459658" y="26633776"/>
            <a:ext cx="8837613" cy="101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6000"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Impact"/>
                <a:ea typeface="Arial" charset="0"/>
                <a:cs typeface="Impact"/>
              </a:rPr>
              <a:t>Results:</a:t>
            </a:r>
            <a:endParaRPr lang="en-US" sz="6000"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latin typeface="Impact"/>
              <a:ea typeface="Arial" charset="0"/>
              <a:cs typeface="Impac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709883" y="10686403"/>
            <a:ext cx="14895956" cy="1535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Accelerating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Data Acquisition, Reduction, and Analysis at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SNS = New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architecture for data acquisition system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Built on existing foundations–the existing DAS system streams neutron data internally today</a:t>
            </a:r>
            <a:endParaRPr lang="en-US" sz="3200" dirty="0" smtClean="0">
              <a:latin typeface="Helvetica" pitchFamily="34" charset="0"/>
              <a:cs typeface="Helvetica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Use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streams for neutron events, sample environment logs, choppers, etc.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Multiple listeners available for reduction/visualization, archiving, and analysis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Use TCP/UDP packets</a:t>
            </a:r>
            <a:endParaRPr lang="en-US" sz="3200" dirty="0">
              <a:latin typeface="Helvetica" pitchFamily="34" charset="0"/>
              <a:cs typeface="Helvetica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Stream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data (neutron and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sample environment)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from the DAS to a publish subscribe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system </a:t>
            </a:r>
            <a:r>
              <a:rPr lang="en-US" sz="3200" b="1" dirty="0" smtClean="0">
                <a:latin typeface="Helvetica" pitchFamily="34" charset="0"/>
                <a:cs typeface="Helvetica" pitchFamily="34" charset="0"/>
              </a:rPr>
              <a:t>Stream </a:t>
            </a:r>
            <a:r>
              <a:rPr lang="en-US" sz="3200" b="1" dirty="0">
                <a:latin typeface="Helvetica" pitchFamily="34" charset="0"/>
                <a:cs typeface="Helvetica" pitchFamily="34" charset="0"/>
              </a:rPr>
              <a:t>Management Service (SMS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We modified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MANTID (data reduction) to read from the data stream live from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SMS </a:t>
            </a:r>
            <a:r>
              <a:rPr lang="en-US" sz="3200" b="1" dirty="0" smtClean="0">
                <a:latin typeface="Helvetica" pitchFamily="34" charset="0"/>
                <a:cs typeface="Helvetica" pitchFamily="34" charset="0"/>
              </a:rPr>
              <a:t>Streaming </a:t>
            </a:r>
            <a:r>
              <a:rPr lang="en-US" sz="3200" b="1" dirty="0">
                <a:latin typeface="Helvetica" pitchFamily="34" charset="0"/>
                <a:cs typeface="Helvetica" pitchFamily="34" charset="0"/>
              </a:rPr>
              <a:t>Reduction Service (SRS) 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Data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translation (file creation)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was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re-configure the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to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read the data stream from SMS and create the files while the run is taking place… end of run = close file [file appears “instantly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”] </a:t>
            </a:r>
            <a:r>
              <a:rPr lang="en-US" sz="3200" b="1" dirty="0" smtClean="0">
                <a:latin typeface="Helvetica" pitchFamily="34" charset="0"/>
                <a:cs typeface="Helvetica" pitchFamily="34" charset="0"/>
              </a:rPr>
              <a:t>Streaming </a:t>
            </a:r>
            <a:r>
              <a:rPr lang="en-US" sz="3200" b="1" dirty="0">
                <a:latin typeface="Helvetica" pitchFamily="34" charset="0"/>
                <a:cs typeface="Helvetica" pitchFamily="34" charset="0"/>
              </a:rPr>
              <a:t>Translation Service (STS</a:t>
            </a:r>
            <a:r>
              <a:rPr lang="en-US" sz="3200" b="1" dirty="0" smtClean="0">
                <a:latin typeface="Helvetica" pitchFamily="34" charset="0"/>
                <a:cs typeface="Helvetica" pitchFamily="34" charset="0"/>
              </a:rPr>
              <a:t>)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Files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are created on an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high performance computing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infrastructure for subsequent parallel analysis and data reduction </a:t>
            </a:r>
            <a:endParaRPr lang="en-US" sz="3200" dirty="0" smtClean="0">
              <a:latin typeface="Helvetica" pitchFamily="34" charset="0"/>
              <a:cs typeface="Helvetica" pitchFamily="34" charset="0"/>
            </a:endParaRP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Resources are directed towards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analysis there and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giving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the users remote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access</a:t>
            </a:r>
          </a:p>
          <a:p>
            <a:pPr marL="457200" indent="-457200">
              <a:buFont typeface="Arial" pitchFamily="34" charset="0"/>
              <a:buChar char="•"/>
            </a:pPr>
            <a:endParaRPr lang="en-US" sz="3200" dirty="0" smtClean="0">
              <a:latin typeface="Helvetica" pitchFamily="34" charset="0"/>
              <a:cs typeface="Helvetica" pitchFamily="34" charset="0"/>
            </a:endParaRPr>
          </a:p>
          <a:p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Run do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not need to be saved before processing can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begin, therefore users can look at live data.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In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order to efficiently process live event data it would be important to only process the events that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have been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added since the last call to the event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buffer. The output can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then be accumulated in a result dataset for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display or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further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analysis. Benefits: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Control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is returned to any script as soon as the first "chunk" of data has completed processing, allowing any graphs to be created in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python.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The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looping is controlled in only one algorithm, which can be cancelled by normal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means.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Loading </a:t>
            </a:r>
            <a:r>
              <a:rPr lang="en-US" sz="3200" dirty="0">
                <a:latin typeface="Helvetica" pitchFamily="34" charset="0"/>
                <a:cs typeface="Helvetica" pitchFamily="34" charset="0"/>
              </a:rPr>
              <a:t>and the spawning of any processing is encapsulated in one 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algorithm.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Using Child algorithms and shared pointer workspaces will allow for memory to be cleared up as soon as it is no longer needed.</a:t>
            </a:r>
            <a:endParaRPr lang="en-US" sz="3200" dirty="0"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59658" y="27705639"/>
            <a:ext cx="14630400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Full streaming architecture defined and documented in Q1 2012</a:t>
            </a:r>
          </a:p>
          <a:p>
            <a:pPr marL="571500" lvl="0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Software development began in March, substantially completed by August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Completely new codebase using software engineering best practices </a:t>
            </a:r>
          </a:p>
          <a:p>
            <a:pPr marL="571500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Full system demonstrated on the HYSPEC beamline on August 29</a:t>
            </a:r>
            <a:r>
              <a:rPr lang="en-US" sz="3200" baseline="30000" dirty="0" smtClean="0">
                <a:latin typeface="Helvetica" pitchFamily="34" charset="0"/>
                <a:cs typeface="Helvetica" pitchFamily="34" charset="0"/>
              </a:rPr>
              <a:t>th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 2012 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Cuprite (Cu</a:t>
            </a:r>
            <a:r>
              <a:rPr lang="en-US" sz="3200" baseline="-25000" dirty="0" smtClean="0">
                <a:latin typeface="Helvetica" pitchFamily="34" charset="0"/>
                <a:cs typeface="Helvetica" pitchFamily="34" charset="0"/>
              </a:rPr>
              <a:t>2</a:t>
            </a: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O) sample using Inelastic Neutron Scattering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Calculated energy transfer live as the experiment was run (live-feedback)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Created NeXus files in real-time as the experiment was run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Positive remarks on ADARA and the strong partnership between CCSD and NScD from reviewers during the BES review closeout</a:t>
            </a:r>
          </a:p>
          <a:p>
            <a:pPr marL="571500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Full ADARA system currently running on HYSPEC concurrent with the existing data system infrastructure 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latin typeface="Helvetica" pitchFamily="34" charset="0"/>
                <a:cs typeface="Helvetica" pitchFamily="34" charset="0"/>
              </a:rPr>
              <a:t>Provides a smooth transition to ADARA for subsequent beam lines</a:t>
            </a:r>
          </a:p>
          <a:p>
            <a:pPr lvl="1"/>
            <a:endParaRPr lang="en-US" sz="3000" dirty="0" smtClean="0">
              <a:latin typeface="Helvetica"/>
              <a:cs typeface="Helvetica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8091" y="20384832"/>
            <a:ext cx="10677495" cy="6061819"/>
          </a:xfrm>
          <a:prstGeom prst="rect">
            <a:avLst/>
          </a:prstGeom>
        </p:spPr>
      </p:pic>
      <p:pic>
        <p:nvPicPr>
          <p:cNvPr id="33" name="Picture 32" descr="ADARA_C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6472" y="10665195"/>
            <a:ext cx="8589073" cy="1717815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709883" y="5071370"/>
            <a:ext cx="155448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pPr marL="571500" indent="-571500">
              <a:buFont typeface="Arial"/>
              <a:buChar char="•"/>
            </a:pPr>
            <a:r>
              <a:rPr lang="en-US" sz="3200" dirty="0">
                <a:latin typeface="Helvetica"/>
                <a:cs typeface="Helvetica"/>
              </a:rPr>
              <a:t>Data collected from experiment in the form of Neutron events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>
                <a:latin typeface="Helvetica"/>
                <a:cs typeface="Helvetica"/>
              </a:rPr>
              <a:t>Position on detector and time of flight (TOF)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>
                <a:latin typeface="Helvetica"/>
                <a:cs typeface="Helvetica"/>
              </a:rPr>
              <a:t>Up to 6 million events per second from a single beam </a:t>
            </a:r>
            <a:r>
              <a:rPr lang="en-US" sz="3200" dirty="0" smtClean="0">
                <a:latin typeface="Helvetica"/>
                <a:cs typeface="Helvetica"/>
              </a:rPr>
              <a:t>line</a:t>
            </a:r>
          </a:p>
          <a:p>
            <a:pPr marL="1028700" lvl="1" indent="-571500">
              <a:buFont typeface="Arial"/>
              <a:buChar char="•"/>
            </a:pPr>
            <a:r>
              <a:rPr lang="en-US" sz="3200" dirty="0" smtClean="0">
                <a:latin typeface="Helvetica"/>
                <a:cs typeface="Helvetica"/>
              </a:rPr>
              <a:t>The </a:t>
            </a:r>
            <a:r>
              <a:rPr lang="en-US" sz="3200" dirty="0">
                <a:latin typeface="Helvetica"/>
                <a:cs typeface="Helvetica"/>
              </a:rPr>
              <a:t>reduction and </a:t>
            </a:r>
            <a:r>
              <a:rPr lang="en-US" sz="3200" dirty="0" smtClean="0">
                <a:latin typeface="Helvetica"/>
                <a:cs typeface="Helvetica"/>
              </a:rPr>
              <a:t>visualization, </a:t>
            </a:r>
            <a:r>
              <a:rPr lang="en-US" sz="3200" dirty="0">
                <a:latin typeface="Helvetica"/>
                <a:cs typeface="Helvetica"/>
              </a:rPr>
              <a:t>of some of the larger data sets can take hours after the data has been collected</a:t>
            </a:r>
          </a:p>
          <a:p>
            <a:pPr marL="571500" indent="-571500">
              <a:buFont typeface="Arial"/>
              <a:buChar char="•"/>
            </a:pPr>
            <a:r>
              <a:rPr lang="en-US" sz="3200" dirty="0">
                <a:latin typeface="Helvetica"/>
                <a:cs typeface="Helvetica"/>
              </a:rPr>
              <a:t>Realizing the full potential of the SNS requires near real-time feedback to users as the experiment is run and integration of experiment and simulation/modeling 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3867" y="10400600"/>
            <a:ext cx="3638550" cy="162877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8671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7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386715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7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541</Words>
  <Application>Microsoft Office PowerPoint</Application>
  <PresentationFormat>Custom</PresentationFormat>
  <Paragraphs>38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Default Design</vt:lpstr>
      <vt:lpstr>PowerPoint Presentation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Genevieve Martin</dc:creator>
  <cp:lastModifiedBy>Andrei Savici</cp:lastModifiedBy>
  <cp:revision>28</cp:revision>
  <dcterms:created xsi:type="dcterms:W3CDTF">2010-07-21T12:31:34Z</dcterms:created>
  <dcterms:modified xsi:type="dcterms:W3CDTF">2012-09-13T03:16:06Z</dcterms:modified>
</cp:coreProperties>
</file>

<file path=docProps/thumbnail.jpeg>
</file>